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61" r:id="rId2"/>
    <p:sldId id="259" r:id="rId3"/>
    <p:sldId id="272" r:id="rId4"/>
    <p:sldId id="265" r:id="rId5"/>
    <p:sldId id="273" r:id="rId6"/>
    <p:sldId id="274" r:id="rId7"/>
    <p:sldId id="275" r:id="rId8"/>
    <p:sldId id="276" r:id="rId9"/>
    <p:sldId id="277" r:id="rId10"/>
    <p:sldId id="271" r:id="rId1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F8"/>
    <a:srgbClr val="D4EBF0"/>
    <a:srgbClr val="DBEEF4"/>
    <a:srgbClr val="FFFFFF"/>
    <a:srgbClr val="F3F9FB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84" autoAdjust="0"/>
    <p:restoredTop sz="94660"/>
  </p:normalViewPr>
  <p:slideViewPr>
    <p:cSldViewPr>
      <p:cViewPr varScale="1">
        <p:scale>
          <a:sx n="92" d="100"/>
          <a:sy n="92" d="100"/>
        </p:scale>
        <p:origin x="-10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27E6AD-4B47-4718-B696-9672FA0AE0EE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9BD007-D1C2-4BFA-A889-4B67FA851354}">
      <dgm:prSet phldrT="[Текст]" custT="1"/>
      <dgm:spPr/>
      <dgm:t>
        <a:bodyPr/>
        <a:lstStyle/>
        <a:p>
          <a:r>
            <a:rPr lang="ru-RU" sz="1200" dirty="0" smtClean="0">
              <a:latin typeface="Arial Narrow" panose="020B0606020202030204" pitchFamily="34" charset="0"/>
            </a:rPr>
            <a:t>Технология</a:t>
          </a:r>
          <a:endParaRPr lang="ru-RU" sz="1200" dirty="0">
            <a:latin typeface="Arial Narrow" panose="020B0606020202030204" pitchFamily="34" charset="0"/>
          </a:endParaRPr>
        </a:p>
      </dgm:t>
    </dgm:pt>
    <dgm:pt modelId="{0BDAFEF8-C3B5-400D-90F0-6CCBE324872E}" type="parTrans" cxnId="{596A4611-482A-487B-BE9F-2274734616FA}">
      <dgm:prSet/>
      <dgm:spPr/>
      <dgm:t>
        <a:bodyPr/>
        <a:lstStyle/>
        <a:p>
          <a:endParaRPr lang="ru-RU"/>
        </a:p>
      </dgm:t>
    </dgm:pt>
    <dgm:pt modelId="{19EE0122-14BB-4982-A1F2-13C48538E96A}" type="sibTrans" cxnId="{596A4611-482A-487B-BE9F-2274734616FA}">
      <dgm:prSet/>
      <dgm:spPr/>
      <dgm:t>
        <a:bodyPr/>
        <a:lstStyle/>
        <a:p>
          <a:endParaRPr lang="ru-RU"/>
        </a:p>
      </dgm:t>
    </dgm:pt>
    <dgm:pt modelId="{0C4A958D-ED61-48F0-AF2D-42DF592499C6}">
      <dgm:prSet phldrT="[Текст]" custT="1"/>
      <dgm:spPr/>
      <dgm:t>
        <a:bodyPr/>
        <a:lstStyle/>
        <a:p>
          <a:r>
            <a:rPr lang="ru-RU" sz="1400" dirty="0" smtClean="0"/>
            <a:t>Услуга</a:t>
          </a:r>
          <a:endParaRPr lang="ru-RU" sz="1400" dirty="0"/>
        </a:p>
      </dgm:t>
    </dgm:pt>
    <dgm:pt modelId="{0F254BE1-C59C-41FE-B95C-ADFF8E8B74DA}" type="parTrans" cxnId="{E8C00C2F-F435-47F6-9E65-4E7B50FCAA5D}">
      <dgm:prSet/>
      <dgm:spPr/>
      <dgm:t>
        <a:bodyPr/>
        <a:lstStyle/>
        <a:p>
          <a:endParaRPr lang="ru-RU"/>
        </a:p>
      </dgm:t>
    </dgm:pt>
    <dgm:pt modelId="{5486D24B-AD53-4163-9AD2-E87B1456D453}" type="sibTrans" cxnId="{E8C00C2F-F435-47F6-9E65-4E7B50FCAA5D}">
      <dgm:prSet/>
      <dgm:spPr/>
      <dgm:t>
        <a:bodyPr/>
        <a:lstStyle/>
        <a:p>
          <a:endParaRPr lang="ru-RU"/>
        </a:p>
      </dgm:t>
    </dgm:pt>
    <dgm:pt modelId="{C35C608A-7937-4057-A545-09083E365DD4}">
      <dgm:prSet phldrT="[Текст]"/>
      <dgm:spPr/>
      <dgm:t>
        <a:bodyPr/>
        <a:lstStyle/>
        <a:p>
          <a:r>
            <a:rPr lang="ru-RU" dirty="0" smtClean="0"/>
            <a:t>Разработка</a:t>
          </a:r>
          <a:endParaRPr lang="ru-RU" dirty="0"/>
        </a:p>
      </dgm:t>
    </dgm:pt>
    <dgm:pt modelId="{17EC2617-893C-4A0F-B391-088139EB7E32}" type="parTrans" cxnId="{402D655F-903A-470F-BEE1-E4A9A56C3B16}">
      <dgm:prSet/>
      <dgm:spPr/>
      <dgm:t>
        <a:bodyPr/>
        <a:lstStyle/>
        <a:p>
          <a:endParaRPr lang="ru-RU"/>
        </a:p>
      </dgm:t>
    </dgm:pt>
    <dgm:pt modelId="{22556798-F884-444F-8D33-258554085A14}" type="sibTrans" cxnId="{402D655F-903A-470F-BEE1-E4A9A56C3B16}">
      <dgm:prSet/>
      <dgm:spPr/>
      <dgm:t>
        <a:bodyPr/>
        <a:lstStyle/>
        <a:p>
          <a:endParaRPr lang="ru-RU"/>
        </a:p>
      </dgm:t>
    </dgm:pt>
    <dgm:pt modelId="{70CA00B5-045B-4A40-AB62-0A2017FECDFE}">
      <dgm:prSet phldrT="[Текст]"/>
      <dgm:spPr/>
      <dgm:t>
        <a:bodyPr/>
        <a:lstStyle/>
        <a:p>
          <a:r>
            <a:rPr lang="ru-RU" b="1" dirty="0" smtClean="0">
              <a:latin typeface="Arial Narrow" panose="020B0606020202030204" pitchFamily="34" charset="0"/>
            </a:rPr>
            <a:t>???</a:t>
          </a:r>
          <a:endParaRPr lang="ru-RU" b="1" dirty="0">
            <a:latin typeface="Arial Narrow" panose="020B0606020202030204" pitchFamily="34" charset="0"/>
          </a:endParaRPr>
        </a:p>
      </dgm:t>
    </dgm:pt>
    <dgm:pt modelId="{7E88D51E-11EE-44C4-A124-C74F3608E76D}" type="parTrans" cxnId="{62444D51-D8B7-4AF6-9762-49E5481477AF}">
      <dgm:prSet/>
      <dgm:spPr/>
      <dgm:t>
        <a:bodyPr/>
        <a:lstStyle/>
        <a:p>
          <a:endParaRPr lang="ru-RU"/>
        </a:p>
      </dgm:t>
    </dgm:pt>
    <dgm:pt modelId="{69CA9B6A-F740-4376-846F-786CA16698A0}" type="sibTrans" cxnId="{62444D51-D8B7-4AF6-9762-49E5481477AF}">
      <dgm:prSet/>
      <dgm:spPr/>
      <dgm:t>
        <a:bodyPr/>
        <a:lstStyle/>
        <a:p>
          <a:endParaRPr lang="ru-RU"/>
        </a:p>
      </dgm:t>
    </dgm:pt>
    <dgm:pt modelId="{3DB21D64-D924-44FA-883D-BC213EE69D49}" type="pres">
      <dgm:prSet presAssocID="{8627E6AD-4B47-4718-B696-9672FA0AE0EE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AEFCE0-E204-4054-981E-D072F2CACE8A}" type="pres">
      <dgm:prSet presAssocID="{8627E6AD-4B47-4718-B696-9672FA0AE0EE}" presName="ellipse" presStyleLbl="trBgShp" presStyleIdx="0" presStyleCnt="1"/>
      <dgm:spPr/>
    </dgm:pt>
    <dgm:pt modelId="{63B06E78-2DE2-4CBB-9A56-431A89A35D04}" type="pres">
      <dgm:prSet presAssocID="{8627E6AD-4B47-4718-B696-9672FA0AE0EE}" presName="arrow1" presStyleLbl="fgShp" presStyleIdx="0" presStyleCnt="1" custLinFactY="25243" custLinFactNeighborX="6088" custLinFactNeighborY="100000"/>
      <dgm:spPr/>
    </dgm:pt>
    <dgm:pt modelId="{BCCD42EF-5C3E-443F-A6A7-D1CCD49E5F2F}" type="pres">
      <dgm:prSet presAssocID="{8627E6AD-4B47-4718-B696-9672FA0AE0EE}" presName="rectangle" presStyleLbl="revTx" presStyleIdx="0" presStyleCnt="1" custLinFactNeighborX="1268" custLinFactNeighborY="618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9C16C9-454D-4938-AE80-13E571AB3A83}" type="pres">
      <dgm:prSet presAssocID="{0C4A958D-ED61-48F0-AF2D-42DF592499C6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342A5D-3525-48FC-8863-B9565496C356}" type="pres">
      <dgm:prSet presAssocID="{C35C608A-7937-4057-A545-09083E365DD4}" presName="item2" presStyleLbl="node1" presStyleIdx="1" presStyleCnt="3" custScaleX="143085" custScaleY="1526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08F455-5D3A-4B8B-B126-A3658950F11D}" type="pres">
      <dgm:prSet presAssocID="{70CA00B5-045B-4A40-AB62-0A2017FECDFE}" presName="item3" presStyleLbl="node1" presStyleIdx="2" presStyleCnt="3" custScaleX="170975" custScaleY="160243" custLinFactNeighborX="-17302" custLinFactNeighborY="-13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7121EE-66E4-4C90-9226-A61423D12D7C}" type="pres">
      <dgm:prSet presAssocID="{8627E6AD-4B47-4718-B696-9672FA0AE0EE}" presName="funnel" presStyleLbl="trAlignAcc1" presStyleIdx="0" presStyleCnt="1" custScaleX="120044" custScaleY="130787" custLinFactNeighborY="-1689"/>
      <dgm:spPr/>
    </dgm:pt>
  </dgm:ptLst>
  <dgm:cxnLst>
    <dgm:cxn modelId="{DF870B14-0CA4-4B19-8389-70934944C23A}" type="presOf" srcId="{8627E6AD-4B47-4718-B696-9672FA0AE0EE}" destId="{3DB21D64-D924-44FA-883D-BC213EE69D49}" srcOrd="0" destOrd="0" presId="urn:microsoft.com/office/officeart/2005/8/layout/funnel1"/>
    <dgm:cxn modelId="{E8C00C2F-F435-47F6-9E65-4E7B50FCAA5D}" srcId="{8627E6AD-4B47-4718-B696-9672FA0AE0EE}" destId="{0C4A958D-ED61-48F0-AF2D-42DF592499C6}" srcOrd="1" destOrd="0" parTransId="{0F254BE1-C59C-41FE-B95C-ADFF8E8B74DA}" sibTransId="{5486D24B-AD53-4163-9AD2-E87B1456D453}"/>
    <dgm:cxn modelId="{CA8CCB10-CCCE-4455-AD02-B79BC6E1C4E5}" type="presOf" srcId="{0C4A958D-ED61-48F0-AF2D-42DF592499C6}" destId="{57342A5D-3525-48FC-8863-B9565496C356}" srcOrd="0" destOrd="0" presId="urn:microsoft.com/office/officeart/2005/8/layout/funnel1"/>
    <dgm:cxn modelId="{62444D51-D8B7-4AF6-9762-49E5481477AF}" srcId="{8627E6AD-4B47-4718-B696-9672FA0AE0EE}" destId="{70CA00B5-045B-4A40-AB62-0A2017FECDFE}" srcOrd="3" destOrd="0" parTransId="{7E88D51E-11EE-44C4-A124-C74F3608E76D}" sibTransId="{69CA9B6A-F740-4376-846F-786CA16698A0}"/>
    <dgm:cxn modelId="{596A4611-482A-487B-BE9F-2274734616FA}" srcId="{8627E6AD-4B47-4718-B696-9672FA0AE0EE}" destId="{9E9BD007-D1C2-4BFA-A889-4B67FA851354}" srcOrd="0" destOrd="0" parTransId="{0BDAFEF8-C3B5-400D-90F0-6CCBE324872E}" sibTransId="{19EE0122-14BB-4982-A1F2-13C48538E96A}"/>
    <dgm:cxn modelId="{7AF5B321-CF1F-4698-AF16-9F0CF5374389}" type="presOf" srcId="{C35C608A-7937-4057-A545-09083E365DD4}" destId="{AB9C16C9-454D-4938-AE80-13E571AB3A83}" srcOrd="0" destOrd="0" presId="urn:microsoft.com/office/officeart/2005/8/layout/funnel1"/>
    <dgm:cxn modelId="{37EC49BE-9D0E-4C88-8483-68ABE9360086}" type="presOf" srcId="{70CA00B5-045B-4A40-AB62-0A2017FECDFE}" destId="{BCCD42EF-5C3E-443F-A6A7-D1CCD49E5F2F}" srcOrd="0" destOrd="0" presId="urn:microsoft.com/office/officeart/2005/8/layout/funnel1"/>
    <dgm:cxn modelId="{402D655F-903A-470F-BEE1-E4A9A56C3B16}" srcId="{8627E6AD-4B47-4718-B696-9672FA0AE0EE}" destId="{C35C608A-7937-4057-A545-09083E365DD4}" srcOrd="2" destOrd="0" parTransId="{17EC2617-893C-4A0F-B391-088139EB7E32}" sibTransId="{22556798-F884-444F-8D33-258554085A14}"/>
    <dgm:cxn modelId="{7788B653-BEE8-4CF8-ADF6-451F5B9D9C8A}" type="presOf" srcId="{9E9BD007-D1C2-4BFA-A889-4B67FA851354}" destId="{3F08F455-5D3A-4B8B-B126-A3658950F11D}" srcOrd="0" destOrd="0" presId="urn:microsoft.com/office/officeart/2005/8/layout/funnel1"/>
    <dgm:cxn modelId="{A078DC1F-82B0-4909-8AD2-BAD6320DD02D}" type="presParOf" srcId="{3DB21D64-D924-44FA-883D-BC213EE69D49}" destId="{EAAEFCE0-E204-4054-981E-D072F2CACE8A}" srcOrd="0" destOrd="0" presId="urn:microsoft.com/office/officeart/2005/8/layout/funnel1"/>
    <dgm:cxn modelId="{B113B5B9-39A5-413D-AB09-F62627461FAC}" type="presParOf" srcId="{3DB21D64-D924-44FA-883D-BC213EE69D49}" destId="{63B06E78-2DE2-4CBB-9A56-431A89A35D04}" srcOrd="1" destOrd="0" presId="urn:microsoft.com/office/officeart/2005/8/layout/funnel1"/>
    <dgm:cxn modelId="{15726CD1-B892-450C-8CDB-C3057AC8B920}" type="presParOf" srcId="{3DB21D64-D924-44FA-883D-BC213EE69D49}" destId="{BCCD42EF-5C3E-443F-A6A7-D1CCD49E5F2F}" srcOrd="2" destOrd="0" presId="urn:microsoft.com/office/officeart/2005/8/layout/funnel1"/>
    <dgm:cxn modelId="{0641F8BF-4E8B-4ACD-B243-C96E430CAAE5}" type="presParOf" srcId="{3DB21D64-D924-44FA-883D-BC213EE69D49}" destId="{AB9C16C9-454D-4938-AE80-13E571AB3A83}" srcOrd="3" destOrd="0" presId="urn:microsoft.com/office/officeart/2005/8/layout/funnel1"/>
    <dgm:cxn modelId="{2D2E5501-1B8C-498F-95A5-BD9877E4468F}" type="presParOf" srcId="{3DB21D64-D924-44FA-883D-BC213EE69D49}" destId="{57342A5D-3525-48FC-8863-B9565496C356}" srcOrd="4" destOrd="0" presId="urn:microsoft.com/office/officeart/2005/8/layout/funnel1"/>
    <dgm:cxn modelId="{C572FCF5-C0CF-477C-875A-760AC0A7E043}" type="presParOf" srcId="{3DB21D64-D924-44FA-883D-BC213EE69D49}" destId="{3F08F455-5D3A-4B8B-B126-A3658950F11D}" srcOrd="5" destOrd="0" presId="urn:microsoft.com/office/officeart/2005/8/layout/funnel1"/>
    <dgm:cxn modelId="{844E18BC-608A-41FB-8336-62CC710EB897}" type="presParOf" srcId="{3DB21D64-D924-44FA-883D-BC213EE69D49}" destId="{977121EE-66E4-4C90-9226-A61423D12D7C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EFCE0-E204-4054-981E-D072F2CACE8A}">
      <dsp:nvSpPr>
        <dsp:cNvPr id="0" name=""/>
        <dsp:cNvSpPr/>
      </dsp:nvSpPr>
      <dsp:spPr>
        <a:xfrm>
          <a:off x="477515" y="791811"/>
          <a:ext cx="1745029" cy="606025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B06E78-2DE2-4CBB-9A56-431A89A35D04}">
      <dsp:nvSpPr>
        <dsp:cNvPr id="0" name=""/>
        <dsp:cNvSpPr/>
      </dsp:nvSpPr>
      <dsp:spPr>
        <a:xfrm>
          <a:off x="1204232" y="2546836"/>
          <a:ext cx="338184" cy="216437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CD42EF-5C3E-443F-A6A7-D1CCD49E5F2F}">
      <dsp:nvSpPr>
        <dsp:cNvPr id="0" name=""/>
        <dsp:cNvSpPr/>
      </dsp:nvSpPr>
      <dsp:spPr>
        <a:xfrm>
          <a:off x="561677" y="2700063"/>
          <a:ext cx="1623283" cy="405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 Narrow" panose="020B0606020202030204" pitchFamily="34" charset="0"/>
            </a:rPr>
            <a:t>???</a:t>
          </a:r>
          <a:endParaRPr lang="ru-RU" sz="1400" b="1" kern="1200" dirty="0">
            <a:latin typeface="Arial Narrow" panose="020B0606020202030204" pitchFamily="34" charset="0"/>
          </a:endParaRPr>
        </a:p>
      </dsp:txBody>
      <dsp:txXfrm>
        <a:off x="561677" y="2700063"/>
        <a:ext cx="1623283" cy="405820"/>
      </dsp:txXfrm>
    </dsp:sp>
    <dsp:sp modelId="{AB9C16C9-454D-4938-AE80-13E571AB3A83}">
      <dsp:nvSpPr>
        <dsp:cNvPr id="0" name=""/>
        <dsp:cNvSpPr/>
      </dsp:nvSpPr>
      <dsp:spPr>
        <a:xfrm>
          <a:off x="1111948" y="1444642"/>
          <a:ext cx="608731" cy="6087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Разработка</a:t>
          </a:r>
          <a:endParaRPr lang="ru-RU" sz="600" kern="1200" dirty="0"/>
        </a:p>
      </dsp:txBody>
      <dsp:txXfrm>
        <a:off x="1201095" y="1533789"/>
        <a:ext cx="430437" cy="430437"/>
      </dsp:txXfrm>
    </dsp:sp>
    <dsp:sp modelId="{57342A5D-3525-48FC-8863-B9565496C356}">
      <dsp:nvSpPr>
        <dsp:cNvPr id="0" name=""/>
        <dsp:cNvSpPr/>
      </dsp:nvSpPr>
      <dsp:spPr>
        <a:xfrm>
          <a:off x="545232" y="827779"/>
          <a:ext cx="871003" cy="9290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Услуга</a:t>
          </a:r>
          <a:endParaRPr lang="ru-RU" sz="1400" kern="1200" dirty="0"/>
        </a:p>
      </dsp:txBody>
      <dsp:txXfrm>
        <a:off x="672787" y="963841"/>
        <a:ext cx="615893" cy="656964"/>
      </dsp:txXfrm>
    </dsp:sp>
    <dsp:sp modelId="{3F08F455-5D3A-4B8B-B126-A3658950F11D}">
      <dsp:nvSpPr>
        <dsp:cNvPr id="0" name=""/>
        <dsp:cNvSpPr/>
      </dsp:nvSpPr>
      <dsp:spPr>
        <a:xfrm>
          <a:off x="977280" y="572412"/>
          <a:ext cx="1040778" cy="9754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Narrow" panose="020B0606020202030204" pitchFamily="34" charset="0"/>
            </a:rPr>
            <a:t>Технология</a:t>
          </a:r>
          <a:endParaRPr lang="ru-RU" sz="1200" kern="1200" dirty="0">
            <a:latin typeface="Arial Narrow" panose="020B0606020202030204" pitchFamily="34" charset="0"/>
          </a:endParaRPr>
        </a:p>
      </dsp:txBody>
      <dsp:txXfrm>
        <a:off x="1129698" y="715263"/>
        <a:ext cx="735942" cy="689747"/>
      </dsp:txXfrm>
    </dsp:sp>
    <dsp:sp modelId="{977121EE-66E4-4C90-9226-A61423D12D7C}">
      <dsp:nvSpPr>
        <dsp:cNvPr id="0" name=""/>
        <dsp:cNvSpPr/>
      </dsp:nvSpPr>
      <dsp:spPr>
        <a:xfrm>
          <a:off x="216021" y="458600"/>
          <a:ext cx="2273429" cy="198150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936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5936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D85BDAB6-D93C-48F2-ABEC-21791714506D}" type="datetimeFigureOut">
              <a:rPr lang="ru-RU" smtClean="0"/>
              <a:t>26.06.2017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353"/>
            <a:ext cx="5438140" cy="4468177"/>
          </a:xfrm>
          <a:prstGeom prst="rect">
            <a:avLst/>
          </a:prstGeom>
        </p:spPr>
        <p:txBody>
          <a:bodyPr vert="horz" lIns="90992" tIns="45496" rIns="90992" bIns="4549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705"/>
            <a:ext cx="2945659" cy="495936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705"/>
            <a:ext cx="2945659" cy="495936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A966815E-EA0E-4E33-91C0-D712AD5A2A9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762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73" indent="-28572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81" indent="-22857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034" indent="-22857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187" indent="-22857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340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492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645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798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1CA2A0-411A-4EF1-88EE-8BC9776D0742}" type="slidenum">
              <a:rPr lang="ru-RU" altLang="ru-RU"/>
              <a:pPr/>
              <a:t>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55951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6815E-EA0E-4E33-91C0-D712AD5A2A9B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243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6815E-EA0E-4E33-91C0-D712AD5A2A9B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2727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73" indent="-28572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81" indent="-22857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034" indent="-22857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187" indent="-22857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340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492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645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798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72AF07-7725-4486-A25B-1B068B2A3671}" type="slidenum">
              <a:rPr lang="ru-RU" altLang="ru-RU"/>
              <a:pPr/>
              <a:t>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86901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73" indent="-28572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81" indent="-22857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034" indent="-22857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187" indent="-22857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340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492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645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798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72AF07-7725-4486-A25B-1B068B2A3671}" type="slidenum">
              <a:rPr lang="ru-RU" altLang="ru-RU"/>
              <a:pPr/>
              <a:t>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76445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73" indent="-28572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81" indent="-22857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034" indent="-22857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187" indent="-22857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340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492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645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798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72AF07-7725-4486-A25B-1B068B2A3671}" type="slidenum">
              <a:rPr lang="ru-RU" altLang="ru-RU"/>
              <a:pPr/>
              <a:t>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85674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73" indent="-28572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81" indent="-22857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034" indent="-22857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187" indent="-22857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340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492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645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798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72AF07-7725-4486-A25B-1B068B2A3671}" type="slidenum">
              <a:rPr lang="ru-RU" altLang="ru-RU"/>
              <a:pPr/>
              <a:t>7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81140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73" indent="-28572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81" indent="-22857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034" indent="-22857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187" indent="-22857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340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492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645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798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72AF07-7725-4486-A25B-1B068B2A3671}" type="slidenum">
              <a:rPr lang="ru-RU" altLang="ru-RU"/>
              <a:pPr/>
              <a:t>8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61756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73" indent="-28572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81" indent="-22857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034" indent="-22857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187" indent="-22857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340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492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645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798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72AF07-7725-4486-A25B-1B068B2A3671}" type="slidenum">
              <a:rPr lang="ru-RU" altLang="ru-RU"/>
              <a:pPr/>
              <a:t>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86218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9B1D-EB55-4031-868C-924539576C39}" type="datetime1">
              <a:rPr lang="ru-RU" smtClean="0"/>
              <a:t>26.06.2017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AA822-ED53-4BBA-84F7-EAF5B915E6B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2791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8712-F4B5-463B-A366-D0DF1DF40597}" type="datetime1">
              <a:rPr lang="ru-RU" smtClean="0"/>
              <a:t>26.06.2017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AA822-ED53-4BBA-84F7-EAF5B915E6B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339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8688-23D1-4BC5-8E04-97814F8F91D1}" type="datetime1">
              <a:rPr lang="ru-RU" smtClean="0"/>
              <a:t>26.06.2017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AA822-ED53-4BBA-84F7-EAF5B915E6B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4692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0521-68C0-4013-A08C-6C2194DDFD7D}" type="datetime1">
              <a:rPr lang="ru-RU" smtClean="0"/>
              <a:t>26.06.2017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AA822-ED53-4BBA-84F7-EAF5B915E6B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5526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DEE8-CEE3-4DA6-A61C-AF677D017B8C}" type="datetime1">
              <a:rPr lang="ru-RU" smtClean="0"/>
              <a:t>26.06.2017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AA822-ED53-4BBA-84F7-EAF5B915E6B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5299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DBE1-BA27-4151-9112-413368A7B7F5}" type="datetime1">
              <a:rPr lang="ru-RU" smtClean="0"/>
              <a:t>26.06.2017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AA822-ED53-4BBA-84F7-EAF5B915E6B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8137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AF3F-3BE2-4339-A100-E17A8368DAE6}" type="datetime1">
              <a:rPr lang="ru-RU" smtClean="0"/>
              <a:t>26.06.2017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AA822-ED53-4BBA-84F7-EAF5B915E6B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3405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77ACE-A666-4B7D-8B83-C76A9EADC146}" type="datetime1">
              <a:rPr lang="ru-RU" smtClean="0"/>
              <a:t>26.06.2017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AA822-ED53-4BBA-84F7-EAF5B915E6B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2299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AE8A4-3693-42F8-9DBD-306A3400F86B}" type="datetime1">
              <a:rPr lang="ru-RU" smtClean="0"/>
              <a:t>26.06.2017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AA822-ED53-4BBA-84F7-EAF5B915E6B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2156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E4E5-E567-4EFA-A38A-3D2D0F4D50C9}" type="datetime1">
              <a:rPr lang="ru-RU" smtClean="0"/>
              <a:t>26.06.2017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AA822-ED53-4BBA-84F7-EAF5B915E6B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2094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9A8EF-7A66-4F87-B6F8-1769B7BEBB17}" type="datetime1">
              <a:rPr lang="ru-RU" smtClean="0"/>
              <a:t>26.06.2017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AA822-ED53-4BBA-84F7-EAF5B915E6B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702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D2930-27AB-4D76-A112-D59CF893165C}" type="datetime1">
              <a:rPr lang="ru-RU" smtClean="0"/>
              <a:t>26.06.2017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AA822-ED53-4BBA-84F7-EAF5B915E6B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8502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Группа 1"/>
          <p:cNvGrpSpPr>
            <a:grpSpLocks/>
          </p:cNvGrpSpPr>
          <p:nvPr/>
        </p:nvGrpSpPr>
        <p:grpSpPr bwMode="auto">
          <a:xfrm>
            <a:off x="0" y="0"/>
            <a:ext cx="9324527" cy="6858000"/>
            <a:chOff x="0" y="0"/>
            <a:chExt cx="9324527" cy="6858000"/>
          </a:xfrm>
        </p:grpSpPr>
        <p:pic>
          <p:nvPicPr>
            <p:cNvPr id="4099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0" name="Прямоугольник 10"/>
            <p:cNvSpPr>
              <a:spLocks noChangeArrowheads="1"/>
            </p:cNvSpPr>
            <p:nvPr/>
          </p:nvSpPr>
          <p:spPr bwMode="auto">
            <a:xfrm>
              <a:off x="2555776" y="2060848"/>
              <a:ext cx="6768751" cy="1138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ru-RU" altLang="ru-RU" sz="2800" b="1" dirty="0" smtClean="0">
                  <a:solidFill>
                    <a:srgbClr val="0070C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О методических рекомендациях</a:t>
              </a:r>
              <a:r>
                <a:rPr lang="ru-RU" altLang="ru-RU" sz="2000" b="1" dirty="0" smtClean="0">
                  <a:solidFill>
                    <a:srgbClr val="0070C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000" b="1" dirty="0" smtClean="0">
                  <a:solidFill>
                    <a:srgbClr val="0070C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/>
              </a:r>
              <a:br>
                <a:rPr lang="en-US" altLang="ru-RU" sz="2000" b="1" dirty="0" smtClean="0">
                  <a:solidFill>
                    <a:srgbClr val="0070C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</a:br>
              <a:r>
                <a:rPr lang="ru-RU" altLang="ru-RU" sz="2000" b="1" dirty="0" smtClean="0">
                  <a:solidFill>
                    <a:srgbClr val="0070C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по проведению презентаций научными организациями субъектам предпринимательской деятельности</a:t>
              </a:r>
              <a:endParaRPr lang="ru-RU" altLang="ru-RU" sz="2000" b="1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410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488" y="836613"/>
              <a:ext cx="1944687" cy="1235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2" name="Прямоугольник 7"/>
            <p:cNvSpPr>
              <a:spLocks noChangeArrowheads="1"/>
            </p:cNvSpPr>
            <p:nvPr/>
          </p:nvSpPr>
          <p:spPr bwMode="auto">
            <a:xfrm>
              <a:off x="4134643" y="4005064"/>
              <a:ext cx="378618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b="1" dirty="0">
                  <a:solidFill>
                    <a:srgbClr val="0070C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В.А. Муравьев (ДСИИ ТПП РФ)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b="1" dirty="0" smtClean="0">
                  <a:solidFill>
                    <a:srgbClr val="0070C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27.03.2015</a:t>
              </a:r>
              <a:endParaRPr lang="ru-RU" altLang="ru-RU" sz="1600" b="1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880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Z:\WORK\!!!_TPP_brandbook&amp;site\preza\jpeg 1\preza 2 out_Artboard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907704" y="1772915"/>
            <a:ext cx="7215659" cy="3384277"/>
          </a:xfrm>
          <a:prstGeom prst="roundRect">
            <a:avLst>
              <a:gd name="adj" fmla="val 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120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Arial Narrow" panose="020B0606020202030204" pitchFamily="34" charset="0"/>
                <a:cs typeface="Times New Roman" pitchFamily="18" charset="0"/>
              </a:rPr>
              <a:t>Владимир Муравьев</a:t>
            </a:r>
          </a:p>
          <a:p>
            <a:pPr>
              <a:defRPr/>
            </a:pPr>
            <a:r>
              <a:rPr lang="ru-RU" sz="3600" dirty="0">
                <a:solidFill>
                  <a:srgbClr val="0070C0"/>
                </a:solidFill>
                <a:latin typeface="Arial Narrow" panose="020B0606020202030204" pitchFamily="34" charset="0"/>
                <a:cs typeface="Times New Roman" pitchFamily="18" charset="0"/>
              </a:rPr>
              <a:t>Телефон:</a:t>
            </a:r>
            <a:r>
              <a:rPr lang="ru-RU" sz="3600" b="1" dirty="0">
                <a:solidFill>
                  <a:srgbClr val="0070C0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itchFamily="18" charset="0"/>
              </a:rPr>
              <a:t>    </a:t>
            </a:r>
            <a:r>
              <a:rPr lang="ru-RU" sz="36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itchFamily="18" charset="0"/>
              </a:rPr>
              <a:t>+</a:t>
            </a:r>
            <a:r>
              <a:rPr lang="ru-RU" sz="3600" b="1" dirty="0">
                <a:solidFill>
                  <a:srgbClr val="0070C0"/>
                </a:solidFill>
                <a:latin typeface="Arial Narrow" panose="020B0606020202030204" pitchFamily="34" charset="0"/>
                <a:cs typeface="Times New Roman" pitchFamily="18" charset="0"/>
              </a:rPr>
              <a:t>7</a:t>
            </a:r>
            <a:r>
              <a:rPr lang="en-US" sz="3600" b="1" dirty="0">
                <a:solidFill>
                  <a:srgbClr val="0070C0"/>
                </a:solidFill>
                <a:latin typeface="Arial Narrow" panose="020B0606020202030204" pitchFamily="34" charset="0"/>
                <a:cs typeface="Times New Roman" pitchFamily="18" charset="0"/>
              </a:rPr>
              <a:t> (</a:t>
            </a:r>
            <a:r>
              <a:rPr lang="ru-RU" sz="3600" b="1" dirty="0">
                <a:solidFill>
                  <a:srgbClr val="0070C0"/>
                </a:solidFill>
                <a:latin typeface="Arial Narrow" panose="020B0606020202030204" pitchFamily="34" charset="0"/>
                <a:cs typeface="Times New Roman" pitchFamily="18" charset="0"/>
              </a:rPr>
              <a:t>49</a:t>
            </a:r>
            <a:r>
              <a:rPr lang="en-US" sz="3600" b="1" dirty="0">
                <a:solidFill>
                  <a:srgbClr val="0070C0"/>
                </a:solidFill>
                <a:latin typeface="Arial Narrow" panose="020B0606020202030204" pitchFamily="34" charset="0"/>
                <a:cs typeface="Times New Roman" pitchFamily="18" charset="0"/>
              </a:rPr>
              <a:t>5) </a:t>
            </a:r>
            <a:r>
              <a:rPr lang="ru-RU" sz="3600" b="1" dirty="0">
                <a:solidFill>
                  <a:srgbClr val="0070C0"/>
                </a:solidFill>
                <a:latin typeface="Arial Narrow" panose="020B0606020202030204" pitchFamily="34" charset="0"/>
                <a:cs typeface="Times New Roman" pitchFamily="18" charset="0"/>
              </a:rPr>
              <a:t>620-016</a:t>
            </a:r>
            <a:r>
              <a:rPr lang="en-US" sz="3600" b="1" dirty="0">
                <a:solidFill>
                  <a:srgbClr val="0070C0"/>
                </a:solidFill>
                <a:latin typeface="Arial Narrow" panose="020B0606020202030204" pitchFamily="34" charset="0"/>
                <a:cs typeface="Times New Roman" pitchFamily="18" charset="0"/>
              </a:rPr>
              <a:t>7</a:t>
            </a:r>
            <a:endParaRPr lang="ru-RU" sz="3600" b="1" dirty="0">
              <a:solidFill>
                <a:srgbClr val="0070C0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en-US" sz="3600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itchFamily="18" charset="0"/>
              </a:rPr>
              <a:t>Email:            </a:t>
            </a:r>
            <a:r>
              <a:rPr lang="en-US" sz="36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itchFamily="18" charset="0"/>
              </a:rPr>
              <a:t>mva@tpprf.ru</a:t>
            </a:r>
            <a:endParaRPr lang="ru-RU" sz="3600" b="1" dirty="0">
              <a:solidFill>
                <a:srgbClr val="0070C0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AA822-ED53-4BBA-84F7-EAF5B915E6BD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022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4763" y="0"/>
            <a:ext cx="9144000" cy="6858000"/>
          </a:xfrm>
          <a:prstGeom prst="rect">
            <a:avLst/>
          </a:prstGeom>
          <a:solidFill>
            <a:srgbClr val="F3F9FB">
              <a:alpha val="61961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Параллелограмм 4"/>
          <p:cNvSpPr/>
          <p:nvPr/>
        </p:nvSpPr>
        <p:spPr>
          <a:xfrm>
            <a:off x="0" y="-27384"/>
            <a:ext cx="9144000" cy="477500"/>
          </a:xfrm>
          <a:prstGeom prst="parallelogram">
            <a:avLst>
              <a:gd name="adj" fmla="val 0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56" y="6611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 рекомендациях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83505" y="908720"/>
            <a:ext cx="8784976" cy="26642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79512" y="585530"/>
            <a:ext cx="8788969" cy="3600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Цель документа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513" y="1064881"/>
            <a:ext cx="8600637" cy="6359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Повысить эффективность презентаций технологий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(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услуг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)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 для предпринимателей и инвесторов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5513" y="2270306"/>
            <a:ext cx="2232248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Минимальный набор информации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67881" y="2276872"/>
            <a:ext cx="2232248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Мотивация предпринимателей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592217" y="2276872"/>
            <a:ext cx="2232248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Исключение типовых ошибок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Нашивка 36"/>
          <p:cNvSpPr/>
          <p:nvPr/>
        </p:nvSpPr>
        <p:spPr>
          <a:xfrm rot="5400000">
            <a:off x="1177636" y="1129647"/>
            <a:ext cx="388001" cy="1674340"/>
          </a:xfrm>
          <a:prstGeom prst="chevron">
            <a:avLst>
              <a:gd name="adj" fmla="val 7381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ru-RU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Нашивка 37"/>
          <p:cNvSpPr/>
          <p:nvPr/>
        </p:nvSpPr>
        <p:spPr>
          <a:xfrm rot="5400000">
            <a:off x="4495090" y="1129647"/>
            <a:ext cx="388001" cy="1674340"/>
          </a:xfrm>
          <a:prstGeom prst="chevron">
            <a:avLst>
              <a:gd name="adj" fmla="val 7381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ru-RU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Нашивка 41"/>
          <p:cNvSpPr/>
          <p:nvPr/>
        </p:nvSpPr>
        <p:spPr>
          <a:xfrm rot="5400000">
            <a:off x="7573277" y="1129647"/>
            <a:ext cx="388001" cy="1674340"/>
          </a:xfrm>
          <a:prstGeom prst="chevron">
            <a:avLst>
              <a:gd name="adj" fmla="val 7381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ru-RU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79512" y="4077072"/>
            <a:ext cx="8784976" cy="26642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75519" y="3753882"/>
            <a:ext cx="8788969" cy="3600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Ресурсы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51519" y="4233232"/>
            <a:ext cx="3316361" cy="2357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Анализ предварительной презентационной сессии</a:t>
            </a:r>
          </a:p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(отмечен высокий потенциал проектов и необходимость улучшения презентаций)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526261" y="4233232"/>
            <a:ext cx="3294211" cy="2364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Экспертный опыт ТПП РФ и представителей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Рабочей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группы по содействию коммерциализации технологий и привлечению инвестиций в инновационные проекты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6" name="Нашивка 55"/>
          <p:cNvSpPr/>
          <p:nvPr/>
        </p:nvSpPr>
        <p:spPr>
          <a:xfrm>
            <a:off x="4139952" y="4562972"/>
            <a:ext cx="388001" cy="1674340"/>
          </a:xfrm>
          <a:prstGeom prst="chevron">
            <a:avLst>
              <a:gd name="adj" fmla="val 7381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ru-RU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7" name="Нашивка 56"/>
          <p:cNvSpPr/>
          <p:nvPr/>
        </p:nvSpPr>
        <p:spPr>
          <a:xfrm rot="10800000">
            <a:off x="4544039" y="4581128"/>
            <a:ext cx="388001" cy="1674340"/>
          </a:xfrm>
          <a:prstGeom prst="chevron">
            <a:avLst>
              <a:gd name="adj" fmla="val 7381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ru-RU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8" name="Нашивка 57"/>
          <p:cNvSpPr/>
          <p:nvPr/>
        </p:nvSpPr>
        <p:spPr>
          <a:xfrm>
            <a:off x="3846108" y="4725144"/>
            <a:ext cx="365433" cy="1286338"/>
          </a:xfrm>
          <a:prstGeom prst="chevron">
            <a:avLst>
              <a:gd name="adj" fmla="val 7381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ru-RU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9" name="Нашивка 58"/>
          <p:cNvSpPr/>
          <p:nvPr/>
        </p:nvSpPr>
        <p:spPr>
          <a:xfrm rot="10800000">
            <a:off x="4860032" y="4743300"/>
            <a:ext cx="360039" cy="1286338"/>
          </a:xfrm>
          <a:prstGeom prst="chevron">
            <a:avLst>
              <a:gd name="adj" fmla="val 7381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ru-RU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65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83505" y="908720"/>
            <a:ext cx="2372272" cy="26642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763" y="0"/>
            <a:ext cx="9144000" cy="6858000"/>
          </a:xfrm>
          <a:prstGeom prst="rect">
            <a:avLst/>
          </a:prstGeom>
          <a:solidFill>
            <a:srgbClr val="F3F9FB">
              <a:alpha val="61961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Параллелограмм 4"/>
          <p:cNvSpPr/>
          <p:nvPr/>
        </p:nvSpPr>
        <p:spPr>
          <a:xfrm>
            <a:off x="0" y="-27384"/>
            <a:ext cx="9144000" cy="477500"/>
          </a:xfrm>
          <a:prstGeom prst="parallelogram">
            <a:avLst>
              <a:gd name="adj" fmla="val 0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56" y="-27384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Предмет презентации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94062677"/>
              </p:ext>
            </p:extLst>
          </p:nvPr>
        </p:nvGraphicFramePr>
        <p:xfrm>
          <a:off x="-5680" y="450116"/>
          <a:ext cx="2705472" cy="3338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179513" y="548680"/>
            <a:ext cx="2376264" cy="3600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Мотивация аудитории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214170" y="908720"/>
            <a:ext cx="2619536" cy="2664296"/>
          </a:xfrm>
          <a:prstGeom prst="rect">
            <a:avLst/>
          </a:prstGeom>
          <a:solidFill>
            <a:schemeClr val="accent3">
              <a:lumMod val="40000"/>
              <a:lumOff val="60000"/>
              <a:alpha val="4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Научная новизна;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Высокие показатели;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Неординарное решение;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275970" y="927414"/>
            <a:ext cx="2619536" cy="2664296"/>
          </a:xfrm>
          <a:prstGeom prst="rect">
            <a:avLst/>
          </a:prstGeom>
          <a:solidFill>
            <a:srgbClr val="EBF1F8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Выживаемость в конкурентной среде;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Улучшение свойств / снижение затрат;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Прибыльность;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210177" y="915089"/>
            <a:ext cx="1539416" cy="6417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Ученые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275970" y="922812"/>
            <a:ext cx="1944215" cy="6339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Предприниматели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http://www.scavengeinc.com/images/product/medium/elope/blues-clear-glass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6723">
            <a:off x="4783607" y="759837"/>
            <a:ext cx="1170210" cy="117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NA Strands,Science and Medicine Icon Webby Dzine Download Free Vector Graphic Free Graphic Patterns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0033">
            <a:off x="3137501" y="2530052"/>
            <a:ext cx="1762181" cy="140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&amp;Gcy;&amp;acy;&amp;lcy;&amp;scy;&amp;tcy;&amp;ucy;&amp;kcy; &amp;chcy;&amp;iecy;&amp;rcy;&amp;ncy;&amp;ycy;&amp;jcy; (&amp;gcy;&amp;rcy;&amp;iecy;&amp;tcy;&amp;acy;) &amp;ncy;&amp;iecy;&amp;dcy;&amp;ocy;&amp;rcy;&amp;ocy;&amp;gcy;&amp;ocy; - 80 &amp;rcy;. &amp;Mcy;&amp;acy;&amp;gcy;&amp;acy;&amp;zcy;&amp;icy;&amp;ncy; &amp;fcy;&amp;ocy;&amp;rcy;&amp;mcy;&amp;iecy;&amp;ncy;&amp;ncy;&amp;ocy;&amp;jcy; &amp;icy; &amp;scy;&amp;pcy;&amp;iecy;&amp;tscy;&amp;ocy;&amp;dcy;&amp;iecy;&amp;zhcy;&amp;dcy;&amp;ycy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22">
            <a:off x="7928859" y="1217021"/>
            <a:ext cx="1519416" cy="151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40K PC' Dawn of War 2 etc - &amp;Scy;&amp;tcy;&amp;rcy;&amp;acy;&amp;ncy;&amp;icy;&amp;tscy;&amp;acy; 83 - GoHa.Ru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977" y="2980759"/>
            <a:ext cx="838594" cy="59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Прямая со стрелкой 33"/>
          <p:cNvCxnSpPr/>
          <p:nvPr/>
        </p:nvCxnSpPr>
        <p:spPr>
          <a:xfrm>
            <a:off x="2915816" y="557479"/>
            <a:ext cx="0" cy="3303569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179513" y="3848551"/>
            <a:ext cx="8812223" cy="30617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251520" y="4789286"/>
            <a:ext cx="4264060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Инвестиционный проект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 (организация производства, вывод продукта на рынок)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Нашивка 42"/>
          <p:cNvSpPr/>
          <p:nvPr/>
        </p:nvSpPr>
        <p:spPr>
          <a:xfrm rot="5400000">
            <a:off x="1239311" y="3505911"/>
            <a:ext cx="388001" cy="1674340"/>
          </a:xfrm>
          <a:prstGeom prst="chevron">
            <a:avLst>
              <a:gd name="adj" fmla="val 7381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ru-RU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683925" y="4797152"/>
            <a:ext cx="4264060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Услуга для бизнеса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 (возмездное использование технологий для совершенствования продукции, производства, бизнес-процессов)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Нашивка 44"/>
          <p:cNvSpPr/>
          <p:nvPr/>
        </p:nvSpPr>
        <p:spPr>
          <a:xfrm rot="5400000">
            <a:off x="3252797" y="3477949"/>
            <a:ext cx="388001" cy="1674340"/>
          </a:xfrm>
          <a:prstGeom prst="chevron">
            <a:avLst>
              <a:gd name="adj" fmla="val 7381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ru-RU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9" name="Нашивка 48"/>
          <p:cNvSpPr/>
          <p:nvPr/>
        </p:nvSpPr>
        <p:spPr>
          <a:xfrm rot="5400000">
            <a:off x="5575210" y="3533873"/>
            <a:ext cx="388001" cy="1674340"/>
          </a:xfrm>
          <a:prstGeom prst="chevron">
            <a:avLst>
              <a:gd name="adj" fmla="val 7381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ru-RU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1" name="Нашивка 50"/>
          <p:cNvSpPr/>
          <p:nvPr/>
        </p:nvSpPr>
        <p:spPr>
          <a:xfrm rot="5400000">
            <a:off x="7588696" y="3505911"/>
            <a:ext cx="388001" cy="1674340"/>
          </a:xfrm>
          <a:prstGeom prst="chevron">
            <a:avLst>
              <a:gd name="adj" fmla="val 7381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ru-RU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86272" y="6221580"/>
            <a:ext cx="8761714" cy="4850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необходимо определить целевую аудиторию презентации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H="1" flipV="1">
            <a:off x="2894843" y="559426"/>
            <a:ext cx="6096893" cy="19766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35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4763" y="3406"/>
            <a:ext cx="9143999" cy="6881977"/>
          </a:xfrm>
          <a:prstGeom prst="rect">
            <a:avLst/>
          </a:prstGeom>
          <a:solidFill>
            <a:srgbClr val="F3F9FB">
              <a:alpha val="6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763" y="-27384"/>
            <a:ext cx="9144000" cy="400050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Последовательность изложения</a:t>
            </a:r>
            <a:endParaRPr lang="en-US" sz="2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2" name="Пятиугольник 61"/>
          <p:cNvSpPr/>
          <p:nvPr/>
        </p:nvSpPr>
        <p:spPr>
          <a:xfrm>
            <a:off x="169490" y="1052736"/>
            <a:ext cx="4402510" cy="576064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5344" tIns="48768" rIns="85344" bIns="48768" spcCol="1270"/>
          <a:lstStyle/>
          <a:p>
            <a:pPr marL="358775" algn="ctr" defTabSz="533400">
              <a:lnSpc>
                <a:spcPct val="90000"/>
              </a:lnSpc>
            </a:pP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постановка проблемы, возможные негативные последствия сложившейся ситуации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79512" y="476672"/>
            <a:ext cx="8788969" cy="3600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 7 – 10 минут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1" name="Пятиугольник 50"/>
          <p:cNvSpPr/>
          <p:nvPr/>
        </p:nvSpPr>
        <p:spPr>
          <a:xfrm>
            <a:off x="611560" y="1735966"/>
            <a:ext cx="4402510" cy="576064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5344" tIns="48768" rIns="85344" bIns="48768" spcCol="1270"/>
          <a:lstStyle/>
          <a:p>
            <a:pPr marL="358775" algn="ctr" defTabSz="533400">
              <a:lnSpc>
                <a:spcPct val="90000"/>
              </a:lnSpc>
            </a:pP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возможность решения проблемы </a:t>
            </a:r>
            <a:b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благодаря новой технологии</a:t>
            </a:r>
          </a:p>
        </p:txBody>
      </p:sp>
      <p:sp>
        <p:nvSpPr>
          <p:cNvPr id="56" name="Пятиугольник 55"/>
          <p:cNvSpPr/>
          <p:nvPr/>
        </p:nvSpPr>
        <p:spPr>
          <a:xfrm>
            <a:off x="1310614" y="2430858"/>
            <a:ext cx="4402510" cy="576064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5344" tIns="48768" rIns="85344" bIns="48768" spcCol="1270"/>
          <a:lstStyle/>
          <a:p>
            <a:pPr marL="358775" algn="ctr" defTabSz="533400">
              <a:lnSpc>
                <a:spcPct val="90000"/>
              </a:lnSpc>
            </a:pP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детализация проекта (услуги), его экономики, стадии развития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6275970" y="927414"/>
            <a:ext cx="2619536" cy="2079508"/>
          </a:xfrm>
          <a:prstGeom prst="rect">
            <a:avLst/>
          </a:prstGeom>
          <a:solidFill>
            <a:srgbClr val="EBF1F8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358775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Предложение для аудитории: 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что нужно вложить, каков планируется результат.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275971" y="922813"/>
            <a:ext cx="384262" cy="3646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4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79512" y="1052736"/>
            <a:ext cx="384262" cy="3646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1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611559" y="1729658"/>
            <a:ext cx="384262" cy="3646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2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310613" y="2430858"/>
            <a:ext cx="384262" cy="3646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3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76" name="Прямая со стрелкой 75"/>
          <p:cNvCxnSpPr/>
          <p:nvPr/>
        </p:nvCxnSpPr>
        <p:spPr>
          <a:xfrm flipH="1">
            <a:off x="156258" y="3398383"/>
            <a:ext cx="8812223" cy="30617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/>
          <p:cNvSpPr/>
          <p:nvPr/>
        </p:nvSpPr>
        <p:spPr>
          <a:xfrm>
            <a:off x="179512" y="4077072"/>
            <a:ext cx="4392488" cy="26642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Кому адресована презентация;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Кто является конечным потребителем;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Сравнительное описание технологии;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Описание рынка сбыта и отрасли;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Затраты и условия внедрения технологии, интеграция в производственную цепочку;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Интеллектуальная собственность;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175519" y="3753882"/>
            <a:ext cx="8788969" cy="3600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Что нужно упомянуть 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4570002" y="4103244"/>
            <a:ext cx="4394485" cy="26381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Наличие партнеров и клиентов;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Полученные инвестиции и гранты;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Ссылки на источники информации;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План работы;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Экономические показатели;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Предложение для инвестора (клиента, партнера)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30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4763" y="3406"/>
            <a:ext cx="9143999" cy="6881977"/>
          </a:xfrm>
          <a:prstGeom prst="rect">
            <a:avLst/>
          </a:prstGeom>
          <a:solidFill>
            <a:srgbClr val="F3F9FB">
              <a:alpha val="6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763" y="-27384"/>
            <a:ext cx="9144000" cy="400050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Проектный подход</a:t>
            </a:r>
            <a:endParaRPr lang="en-US" sz="2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95941" y="1460562"/>
            <a:ext cx="4016020" cy="1608398"/>
          </a:xfrm>
          <a:prstGeom prst="rect">
            <a:avLst/>
          </a:prstGeom>
          <a:solidFill>
            <a:schemeClr val="accent3">
              <a:lumMod val="40000"/>
              <a:lumOff val="60000"/>
              <a:alpha val="4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b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Сорт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винограда,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приспособленный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для территорий Дальнего Востока</a:t>
            </a:r>
            <a:endParaRPr lang="ru-RU" dirty="0" smtClean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03139" y="1460562"/>
            <a:ext cx="4492367" cy="1608398"/>
          </a:xfrm>
          <a:prstGeom prst="rect">
            <a:avLst/>
          </a:prstGeom>
          <a:solidFill>
            <a:srgbClr val="EBF1F8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b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Разведение винограда на Дальнем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Востоке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с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целью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импортозамещения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 от XXX тон продукции;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91948" y="1466931"/>
            <a:ext cx="1539416" cy="6417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Ученые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403138" y="1452266"/>
            <a:ext cx="1944215" cy="6339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Предприниматели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2" name="Picture 2" descr="http://www.scavengeinc.com/images/product/medium/elope/blues-clear-glass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6723">
            <a:off x="2602703" y="1243721"/>
            <a:ext cx="1170210" cy="117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&amp;Gcy;&amp;acy;&amp;lcy;&amp;scy;&amp;tcy;&amp;ucy;&amp;kcy; &amp;chcy;&amp;iecy;&amp;rcy;&amp;ncy;&amp;ycy;&amp;jcy; (&amp;gcy;&amp;rcy;&amp;iecy;&amp;tcy;&amp;acy;) &amp;ncy;&amp;iecy;&amp;dcy;&amp;ocy;&amp;rcy;&amp;ocy;&amp;gcy;&amp;ocy; - 80 &amp;rcy;. &amp;Mcy;&amp;acy;&amp;gcy;&amp;acy;&amp;zcy;&amp;icy;&amp;ncy; &amp;fcy;&amp;ocy;&amp;rcy;&amp;mcy;&amp;iecy;&amp;ncy;&amp;ncy;&amp;ocy;&amp;jcy; &amp;icy; &amp;scy;&amp;pcy;&amp;iecy;&amp;tscy;&amp;ocy;&amp;dcy;&amp;iecy;&amp;zhcy;&amp;dcy;&amp;y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560">
            <a:off x="8002257" y="1474489"/>
            <a:ext cx="1519416" cy="151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179512" y="3679214"/>
            <a:ext cx="8784976" cy="7578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ПРЕЗЕНТОВАТЬ СЛЕДУЕТ ПРОЕКТ, А НЕ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ТЕХНОЛОГИЧЕСКОЕ ДОСТИЖЕНИЕ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4869" y="478675"/>
            <a:ext cx="8600637" cy="6359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Инвестор вкладывает не в технологию, а в бизнес. 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Потребителю важна не разработка а результат.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79512" y="4725144"/>
            <a:ext cx="8797412" cy="20162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Интегральный подход, учитывающий включение технологии в существующую производственную и экономическую цепочку;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План работы, включающий показатели эффективности (измеримые, достижимые);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Оценка временных, материальных, ресурсных затрат, сопоставление с потенциальными результатами;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Оценка рисков;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Финансовая модель.</a:t>
            </a:r>
          </a:p>
        </p:txBody>
      </p:sp>
      <p:cxnSp>
        <p:nvCxnSpPr>
          <p:cNvPr id="30" name="Прямая со стрелкой 29"/>
          <p:cNvCxnSpPr/>
          <p:nvPr/>
        </p:nvCxnSpPr>
        <p:spPr>
          <a:xfrm flipH="1">
            <a:off x="156258" y="3398383"/>
            <a:ext cx="8812223" cy="30617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37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-8301" y="-32545"/>
            <a:ext cx="9143999" cy="6881977"/>
          </a:xfrm>
          <a:prstGeom prst="rect">
            <a:avLst/>
          </a:prstGeom>
          <a:solidFill>
            <a:srgbClr val="F3F9FB">
              <a:alpha val="6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763" y="-27384"/>
            <a:ext cx="9144000" cy="400050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Описание рынка, отрасли проекта</a:t>
            </a:r>
            <a:endParaRPr lang="en-US" sz="2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99592" y="1443393"/>
            <a:ext cx="3880904" cy="689463"/>
          </a:xfrm>
          <a:prstGeom prst="rect">
            <a:avLst/>
          </a:prstGeom>
          <a:solidFill>
            <a:srgbClr val="EBF1F8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Кто является потребителем? (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b2b, b2c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, география, количество, описание и т.д.)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860032" y="1443393"/>
            <a:ext cx="4035474" cy="689463"/>
          </a:xfrm>
          <a:prstGeom prst="rect">
            <a:avLst/>
          </a:prstGeom>
          <a:solidFill>
            <a:srgbClr val="EBF1F8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Каков объем рынка и потенциальная доля на нём?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10530" y="505002"/>
            <a:ext cx="8784976" cy="7578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ДЛЯ ИНВЕСТИЦИОННОГО ПРОЕКТА 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ОБЯЗАТЕЛЬНО ОПИСАНИЕ РЫНКА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762678" y="3844217"/>
            <a:ext cx="2214245" cy="29277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Уровень конкуренции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:</a:t>
            </a:r>
            <a:endParaRPr lang="ru-RU" dirty="0" smtClean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Рыночная сила поставщиков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Рыночная сила покупателей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Товары заменители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Появление новых игроков</a:t>
            </a:r>
          </a:p>
        </p:txBody>
      </p:sp>
      <p:cxnSp>
        <p:nvCxnSpPr>
          <p:cNvPr id="30" name="Прямая со стрелкой 29"/>
          <p:cNvCxnSpPr/>
          <p:nvPr/>
        </p:nvCxnSpPr>
        <p:spPr>
          <a:xfrm flipH="1">
            <a:off x="107504" y="2276872"/>
            <a:ext cx="8812223" cy="30617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899592" y="2482122"/>
            <a:ext cx="3872004" cy="689463"/>
          </a:xfrm>
          <a:prstGeom prst="rect">
            <a:avLst/>
          </a:prstGeom>
          <a:solidFill>
            <a:srgbClr val="EBF1F8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В чем уникальность предлагаемого товара (услуги)?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860032" y="2482122"/>
            <a:ext cx="4035473" cy="689463"/>
          </a:xfrm>
          <a:prstGeom prst="rect">
            <a:avLst/>
          </a:prstGeom>
          <a:solidFill>
            <a:srgbClr val="EBF1F8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Сравнение с конкурентами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107504" y="3284984"/>
            <a:ext cx="8812223" cy="30617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Stock Exchange Ic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" t="12425" r="25977" b="14445"/>
          <a:stretch/>
        </p:blipFill>
        <p:spPr bwMode="auto">
          <a:xfrm>
            <a:off x="179511" y="1464087"/>
            <a:ext cx="648073" cy="64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&amp;ncy;&amp;acy;&amp;scy;&amp;tcy;&amp;ocy;&amp;yacy;&amp;shchcy;&amp;iecy;&amp;iecy; &amp;vcy;&amp;rcy;&amp;iecy;&amp;mcy;&amp;yacy;-&amp;zcy;&amp;ncy;&amp;acy;&amp;chcy;&amp;kcy;&amp;icy;-&amp;Bcy;&amp;iecy;&amp;scy;&amp;pcy;&amp;lcy;&amp;acy;&amp;tcy;&amp;ncy;&amp;ycy;&amp;iecy; &amp;Icy;&amp;kcy;&amp;ocy;&amp;ncy;&amp;acy; &amp;Scy;&amp;kcy;&amp;acy;&amp;chcy;&amp;acy;&amp;tcy;&amp;softcy; &amp;bcy;&amp;iecy;&amp;scy;&amp;pcy;&amp;lcy;&amp;acy;&amp;tcy;&amp;ncy;&amp;o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67" y="2434692"/>
            <a:ext cx="778525" cy="77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6762678" y="3387412"/>
            <a:ext cx="2211872" cy="4568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Рыночные силы </a:t>
            </a:r>
            <a:b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М. Портера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94763" y="3907532"/>
            <a:ext cx="2890672" cy="3600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Положительное влияние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07504" y="3404875"/>
            <a:ext cx="6324470" cy="4338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SWOT-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анализ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541302" y="3902439"/>
            <a:ext cx="2890672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Отрицательное влияние</a:t>
            </a:r>
          </a:p>
        </p:txBody>
      </p:sp>
      <p:sp>
        <p:nvSpPr>
          <p:cNvPr id="32" name="Прямоугольник 31"/>
          <p:cNvSpPr/>
          <p:nvPr/>
        </p:nvSpPr>
        <p:spPr>
          <a:xfrm rot="16200000">
            <a:off x="-241356" y="5991077"/>
            <a:ext cx="1201777" cy="3600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Внешние</a:t>
            </a:r>
          </a:p>
        </p:txBody>
      </p:sp>
      <p:sp>
        <p:nvSpPr>
          <p:cNvPr id="33" name="Прямоугольник 32"/>
          <p:cNvSpPr/>
          <p:nvPr/>
        </p:nvSpPr>
        <p:spPr>
          <a:xfrm rot="16200000">
            <a:off x="-237958" y="4736322"/>
            <a:ext cx="1194982" cy="3600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Внутренние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94763" y="4315456"/>
            <a:ext cx="2890672" cy="1201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err="1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Strengths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(сильные стороны -свойства дающие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преимущества перед другими в отрасли)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94763" y="5582444"/>
            <a:ext cx="2890672" cy="1201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err="1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Opportunities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 (внешние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факторы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, дающие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возможности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по достижению цели)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541302" y="4315456"/>
            <a:ext cx="2890672" cy="1201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Weaknesses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(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слабые стороны -свойства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, ослабляющие проект)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541302" y="5582444"/>
            <a:ext cx="2890672" cy="11895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err="1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Threats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 (внешние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факторы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осложняющие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достижение цели)</a:t>
            </a:r>
          </a:p>
        </p:txBody>
      </p:sp>
      <p:cxnSp>
        <p:nvCxnSpPr>
          <p:cNvPr id="39" name="Прямая со стрелкой 38"/>
          <p:cNvCxnSpPr/>
          <p:nvPr/>
        </p:nvCxnSpPr>
        <p:spPr>
          <a:xfrm flipV="1">
            <a:off x="6588224" y="3356993"/>
            <a:ext cx="1" cy="3427228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03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4764" y="-51730"/>
            <a:ext cx="9143999" cy="6881977"/>
          </a:xfrm>
          <a:prstGeom prst="rect">
            <a:avLst/>
          </a:prstGeom>
          <a:solidFill>
            <a:srgbClr val="F3F9FB">
              <a:alpha val="6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763" y="-67394"/>
            <a:ext cx="9144000" cy="400050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Пример структуры презентации</a:t>
            </a:r>
            <a:endParaRPr lang="en-US" sz="2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475656" y="620688"/>
            <a:ext cx="6696744" cy="3600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Титульный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слайд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475656" y="1124743"/>
            <a:ext cx="6768752" cy="3600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Постановка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проблемы, определение целевой аудитории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475656" y="1628798"/>
            <a:ext cx="6840760" cy="3600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Решение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задачи с помощью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технологии, описание её принципов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475656" y="2132853"/>
            <a:ext cx="6912768" cy="3600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Сравнение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предлагаемой технологии с аналогами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475656" y="2636908"/>
            <a:ext cx="6984776" cy="3600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Описание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рынка и отрасли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475656" y="3140963"/>
            <a:ext cx="7056784" cy="3600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Достигнутые результаты (включая ИС) и план действий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475656" y="3645018"/>
            <a:ext cx="7128792" cy="3600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Ожидаемые результаты (включая финансовые показатели)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475656" y="4149080"/>
            <a:ext cx="7200800" cy="3600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Риски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проекта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475656" y="4653136"/>
            <a:ext cx="7272808" cy="3600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Команда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проекта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475656" y="5157192"/>
            <a:ext cx="7344816" cy="3600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Клиенты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и партнеры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475656" y="5661248"/>
            <a:ext cx="7416824" cy="3600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Формулировка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предложения для инвестора (клиента, партнера)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475656" y="6165304"/>
            <a:ext cx="7488832" cy="3600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Финальный слайд (контакты)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971600" y="620689"/>
            <a:ext cx="360040" cy="360038"/>
          </a:xfrm>
          <a:prstGeom prst="rect">
            <a:avLst/>
          </a:prstGeo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899592" y="1124744"/>
            <a:ext cx="432048" cy="338554"/>
          </a:xfrm>
          <a:prstGeom prst="rect">
            <a:avLst/>
          </a:prstGeo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</a:t>
            </a:r>
            <a:endParaRPr lang="ru-RU" sz="1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827584" y="1628797"/>
            <a:ext cx="504056" cy="360039"/>
          </a:xfrm>
          <a:prstGeom prst="rect">
            <a:avLst/>
          </a:prstGeo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</a:t>
            </a:r>
            <a:endParaRPr lang="ru-RU" sz="1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55576" y="2154335"/>
            <a:ext cx="576064" cy="338557"/>
          </a:xfrm>
          <a:prstGeom prst="rect">
            <a:avLst/>
          </a:prstGeo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4</a:t>
            </a:r>
            <a:endParaRPr lang="ru-RU" sz="1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83568" y="2658392"/>
            <a:ext cx="648072" cy="338556"/>
          </a:xfrm>
          <a:prstGeom prst="rect">
            <a:avLst/>
          </a:prstGeo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5</a:t>
            </a:r>
            <a:endParaRPr lang="ru-RU" sz="1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11560" y="3162444"/>
            <a:ext cx="720080" cy="33855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6</a:t>
            </a:r>
            <a:endParaRPr lang="ru-RU" sz="1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39552" y="3645024"/>
            <a:ext cx="792088" cy="338554"/>
          </a:xfrm>
          <a:prstGeom prst="rect">
            <a:avLst/>
          </a:prstGeo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7</a:t>
            </a:r>
            <a:endParaRPr lang="ru-RU" sz="1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67544" y="4149079"/>
            <a:ext cx="861936" cy="360039"/>
          </a:xfrm>
          <a:prstGeom prst="rect">
            <a:avLst/>
          </a:prstGeo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8</a:t>
            </a:r>
            <a:endParaRPr lang="ru-RU" sz="1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95536" y="4653135"/>
            <a:ext cx="933944" cy="360039"/>
          </a:xfrm>
          <a:prstGeom prst="rect">
            <a:avLst/>
          </a:prstGeo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9</a:t>
            </a:r>
            <a:endParaRPr lang="ru-RU" sz="1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23528" y="5157192"/>
            <a:ext cx="1005952" cy="360040"/>
          </a:xfrm>
          <a:prstGeom prst="rect">
            <a:avLst/>
          </a:prstGeo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10</a:t>
            </a:r>
            <a:endParaRPr lang="ru-RU" sz="1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51520" y="5661247"/>
            <a:ext cx="1077960" cy="360040"/>
          </a:xfrm>
          <a:prstGeom prst="rect">
            <a:avLst/>
          </a:prstGeo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11</a:t>
            </a:r>
            <a:endParaRPr lang="ru-RU" sz="1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79512" y="6165301"/>
            <a:ext cx="1144412" cy="360041"/>
          </a:xfrm>
          <a:prstGeom prst="rect">
            <a:avLst/>
          </a:prstGeo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12</a:t>
            </a:r>
            <a:endParaRPr lang="ru-RU" sz="1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58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4764" y="-51730"/>
            <a:ext cx="9143999" cy="6881977"/>
          </a:xfrm>
          <a:prstGeom prst="rect">
            <a:avLst/>
          </a:prstGeom>
          <a:solidFill>
            <a:srgbClr val="F3F9FB">
              <a:alpha val="6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763" y="-67394"/>
            <a:ext cx="9144000" cy="400050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Рекомендации по оформлению</a:t>
            </a:r>
            <a:endParaRPr lang="en-US" sz="2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7"/>
          <a:stretch/>
        </p:blipFill>
        <p:spPr>
          <a:xfrm>
            <a:off x="172450" y="764704"/>
            <a:ext cx="8804473" cy="4176464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1403648" y="1412776"/>
            <a:ext cx="6408712" cy="3384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Приоритетная цель – читабельность и тезисное изложение;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Слайды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Powerpoint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Вверху слайдов – заголовок;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Не более 3 цветов на слайде;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Шрифт – один, не менее 14 пт.;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Не использовать подложки – картинки для текста;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Не использовать большой объем текста;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Ограничить анимацию.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H="1">
            <a:off x="107504" y="5157192"/>
            <a:ext cx="8812223" cy="30617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179512" y="5844264"/>
            <a:ext cx="8797412" cy="7530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Провести предварительную презентацию. Подготовиться к вопросам. Проверить технику. Говорить «живым» текстом, поддерживать контакт с аудиторией.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79512" y="5403833"/>
            <a:ext cx="8797412" cy="351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СОВЕТЫ</a:t>
            </a:r>
          </a:p>
        </p:txBody>
      </p:sp>
    </p:spTree>
    <p:extLst>
      <p:ext uri="{BB962C8B-B14F-4D97-AF65-F5344CB8AC3E}">
        <p14:creationId xmlns:p14="http://schemas.microsoft.com/office/powerpoint/2010/main" val="115651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4764" y="-114294"/>
            <a:ext cx="9143999" cy="6881977"/>
          </a:xfrm>
          <a:prstGeom prst="rect">
            <a:avLst/>
          </a:prstGeom>
          <a:solidFill>
            <a:srgbClr val="F3F9FB">
              <a:alpha val="6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763" y="-67394"/>
            <a:ext cx="9144000" cy="400050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Резюме</a:t>
            </a:r>
            <a:endParaRPr lang="en-US" sz="2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H="1">
            <a:off x="214899" y="3469005"/>
            <a:ext cx="8812223" cy="30617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78057" y="869354"/>
            <a:ext cx="8797412" cy="17872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Презентация – формат привлечения интереса аудитории, состоящей из потенциальных инвесторов, потребителей, партнеров. Всеобъемлющая информация о разработке будет избыточна, вместе с тем, освещение вопросов, перечисленных в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рекомендациях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, внимательное отношение к экономическим аспектам, формулировка предложения в логике проекта позволят показать аудитории, что возможности презентуемой технологии соответствуют потребностям и интересам слушателей.</a:t>
            </a:r>
          </a:p>
        </p:txBody>
      </p:sp>
      <p:pic>
        <p:nvPicPr>
          <p:cNvPr id="10" name="Picture 2" descr="http://www.scavengeinc.com/images/product/medium/elope/blues-clear-glass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9972">
            <a:off x="524164" y="4302039"/>
            <a:ext cx="1680169" cy="1680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8" descr="&amp;Gcy;&amp;acy;&amp;lcy;&amp;scy;&amp;tcy;&amp;ucy;&amp;kcy; &amp;chcy;&amp;iecy;&amp;rcy;&amp;ncy;&amp;ycy;&amp;jcy; (&amp;gcy;&amp;rcy;&amp;iecy;&amp;tcy;&amp;acy;) &amp;ncy;&amp;iecy;&amp;dcy;&amp;ocy;&amp;rcy;&amp;ocy;&amp;gcy;&amp;ocy; - 80 &amp;rcy;. &amp;Mcy;&amp;acy;&amp;gcy;&amp;acy;&amp;zcy;&amp;icy;&amp;ncy; &amp;fcy;&amp;ocy;&amp;rcy;&amp;mcy;&amp;iecy;&amp;ncy;&amp;ncy;&amp;ocy;&amp;jcy; &amp;icy; &amp;scy;&amp;pcy;&amp;iecy;&amp;tscy;&amp;ocy;&amp;dcy;&amp;iecy;&amp;zhcy;&amp;dcy;&amp;y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6625">
            <a:off x="6904122" y="4213756"/>
            <a:ext cx="1856732" cy="1856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Нашивка 11"/>
          <p:cNvSpPr/>
          <p:nvPr/>
        </p:nvSpPr>
        <p:spPr>
          <a:xfrm rot="10800000">
            <a:off x="5004048" y="4437112"/>
            <a:ext cx="388001" cy="1674340"/>
          </a:xfrm>
          <a:prstGeom prst="chevron">
            <a:avLst>
              <a:gd name="adj" fmla="val 7381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ru-RU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Нашивка 14"/>
          <p:cNvSpPr/>
          <p:nvPr/>
        </p:nvSpPr>
        <p:spPr>
          <a:xfrm rot="173277">
            <a:off x="3998049" y="4428402"/>
            <a:ext cx="388001" cy="1674340"/>
          </a:xfrm>
          <a:prstGeom prst="chevron">
            <a:avLst>
              <a:gd name="adj" fmla="val 7381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ru-RU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Нашивка 15"/>
          <p:cNvSpPr/>
          <p:nvPr/>
        </p:nvSpPr>
        <p:spPr>
          <a:xfrm rot="10800000">
            <a:off x="5264119" y="4437112"/>
            <a:ext cx="388001" cy="1674340"/>
          </a:xfrm>
          <a:prstGeom prst="chevron">
            <a:avLst>
              <a:gd name="adj" fmla="val 7381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ru-RU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Нашивка 17"/>
          <p:cNvSpPr/>
          <p:nvPr/>
        </p:nvSpPr>
        <p:spPr>
          <a:xfrm rot="10800000">
            <a:off x="5552151" y="4437112"/>
            <a:ext cx="388001" cy="1674340"/>
          </a:xfrm>
          <a:prstGeom prst="chevron">
            <a:avLst>
              <a:gd name="adj" fmla="val 7381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ru-RU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Нашивка 18"/>
          <p:cNvSpPr/>
          <p:nvPr/>
        </p:nvSpPr>
        <p:spPr>
          <a:xfrm rot="10800000">
            <a:off x="5840183" y="4437112"/>
            <a:ext cx="388001" cy="1674340"/>
          </a:xfrm>
          <a:prstGeom prst="chevron">
            <a:avLst>
              <a:gd name="adj" fmla="val 7381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ru-RU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Нашивка 19"/>
          <p:cNvSpPr/>
          <p:nvPr/>
        </p:nvSpPr>
        <p:spPr>
          <a:xfrm rot="10800000">
            <a:off x="6128215" y="4437112"/>
            <a:ext cx="388001" cy="1674340"/>
          </a:xfrm>
          <a:prstGeom prst="chevron">
            <a:avLst>
              <a:gd name="adj" fmla="val 7381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ru-RU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Нашивка 20"/>
          <p:cNvSpPr/>
          <p:nvPr/>
        </p:nvSpPr>
        <p:spPr>
          <a:xfrm rot="173277">
            <a:off x="3749837" y="4445824"/>
            <a:ext cx="388001" cy="1674340"/>
          </a:xfrm>
          <a:prstGeom prst="chevron">
            <a:avLst>
              <a:gd name="adj" fmla="val 7381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ru-RU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Нашивка 21"/>
          <p:cNvSpPr/>
          <p:nvPr/>
        </p:nvSpPr>
        <p:spPr>
          <a:xfrm rot="173277">
            <a:off x="3461805" y="4445824"/>
            <a:ext cx="388001" cy="1674340"/>
          </a:xfrm>
          <a:prstGeom prst="chevron">
            <a:avLst>
              <a:gd name="adj" fmla="val 7381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ru-RU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Нашивка 22"/>
          <p:cNvSpPr/>
          <p:nvPr/>
        </p:nvSpPr>
        <p:spPr>
          <a:xfrm rot="173277">
            <a:off x="3173773" y="4445824"/>
            <a:ext cx="388001" cy="1674340"/>
          </a:xfrm>
          <a:prstGeom prst="chevron">
            <a:avLst>
              <a:gd name="adj" fmla="val 7381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ru-RU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Нашивка 23"/>
          <p:cNvSpPr/>
          <p:nvPr/>
        </p:nvSpPr>
        <p:spPr>
          <a:xfrm rot="173277">
            <a:off x="2885741" y="4482252"/>
            <a:ext cx="388001" cy="1674340"/>
          </a:xfrm>
          <a:prstGeom prst="chevron">
            <a:avLst>
              <a:gd name="adj" fmla="val 7381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ru-RU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05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4959</TotalTime>
  <Words>647</Words>
  <Application>Microsoft Office PowerPoint</Application>
  <PresentationFormat>Экран (4:3)</PresentationFormat>
  <Paragraphs>138</Paragraphs>
  <Slides>10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Муравьев В.А.</dc:creator>
  <cp:lastModifiedBy>Андрианов</cp:lastModifiedBy>
  <cp:revision>232</cp:revision>
  <cp:lastPrinted>2015-02-24T13:42:06Z</cp:lastPrinted>
  <dcterms:created xsi:type="dcterms:W3CDTF">2014-03-17T08:05:47Z</dcterms:created>
  <dcterms:modified xsi:type="dcterms:W3CDTF">2017-06-26T13:57:05Z</dcterms:modified>
</cp:coreProperties>
</file>